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68" r:id="rId14"/>
    <p:sldId id="269" r:id="rId15"/>
    <p:sldId id="270" r:id="rId16"/>
    <p:sldId id="272" r:id="rId17"/>
    <p:sldId id="273" r:id="rId18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23" autoAdjust="0"/>
  </p:normalViewPr>
  <p:slideViewPr>
    <p:cSldViewPr>
      <p:cViewPr varScale="1">
        <p:scale>
          <a:sx n="58" d="100"/>
          <a:sy n="58" d="100"/>
        </p:scale>
        <p:origin x="-1003" y="-67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EA17-CBC9-4C51-8F64-1BEC15BF9FD2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D5140-D560-4D10-9D82-0ED458D6DF8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7988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https://www.youtube.com/watch?v=FrlqLYa7Blw Pismo indijanskog poglavice 1854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45376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https://www.youtube.com/watch?v=38nC2eRytVM </a:t>
            </a:r>
            <a:r>
              <a:rPr lang="hr-HR" dirty="0" err="1" smtClean="0"/>
              <a:t>Biovrt</a:t>
            </a:r>
            <a:r>
              <a:rPr lang="hr-HR" baseline="0" dirty="0" smtClean="0"/>
              <a:t> – Što je to </a:t>
            </a:r>
            <a:r>
              <a:rPr lang="hr-HR" baseline="0" dirty="0" err="1" smtClean="0"/>
              <a:t>bioraznolikost</a:t>
            </a:r>
            <a:r>
              <a:rPr lang="hr-HR" baseline="0" dirty="0" smtClean="0"/>
              <a:t>?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14177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https://www.youtube.com/watch?v=jmnkWwDyo08 – Animirani film –</a:t>
            </a:r>
            <a:r>
              <a:rPr lang="hr-HR" baseline="0" dirty="0" smtClean="0"/>
              <a:t> kako pravilno reciklirati?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https://www.youtube.com/watch?v=wdrx5CUM37I - 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Gospodin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Otpadić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Crtani film o odvajanju otpada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5315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Igra “Hranidbeni lanac” http://www.sheppardsoftware.com/content/animals/kidscorner/games/foodchaingame.htm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Animirani film: https://www.youtube.com/watch?v=YsRGCjXYT-c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8340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Rast azijskih metropola: https://www.asianz.org.nz/news/the-changing-face-of-asia-six-cities-19942019/</a:t>
            </a:r>
          </a:p>
          <a:p>
            <a:endParaRPr lang="hr-HR" dirty="0" smtClean="0"/>
          </a:p>
          <a:p>
            <a:r>
              <a:rPr lang="hr-HR" dirty="0" smtClean="0"/>
              <a:t>Urban </a:t>
            </a:r>
            <a:r>
              <a:rPr lang="hr-HR" dirty="0" err="1" smtClean="0"/>
              <a:t>sprawl</a:t>
            </a:r>
            <a:r>
              <a:rPr lang="hr-HR" dirty="0" smtClean="0"/>
              <a:t>:</a:t>
            </a:r>
          </a:p>
          <a:p>
            <a:r>
              <a:rPr lang="hr-HR" dirty="0" smtClean="0"/>
              <a:t>https://interestingengineering.com/rethinking-land-management-and-sustainability-amidst-urban-sprawl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What Climate Change and Urban Sprawl Look Like in Texas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https://stateimpact.npr.org/texas/2013/12/06/heres-what-climate-change-and-urban-sprawl-look-like-in-texas/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comparison of greenspace loss and urban expansion over time in London and Nairobi</a:t>
            </a:r>
          </a:p>
          <a:p>
            <a:r>
              <a:rPr lang="hr-HR" b="0" dirty="0" smtClean="0"/>
              <a:t>https://blogs.kcl.ac.uk/eoes/2017/03/23/a-comparison-of-greenspace-loss-and-urban-expansion-over-time-in-london-and-nairobi</a:t>
            </a:r>
            <a:r>
              <a:rPr lang="hr-HR" dirty="0" smtClean="0"/>
              <a:t>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5341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https://www.youtube.com/watch?v=EUQ0FxzvK9o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India’s Mount Everest of garbage</a:t>
            </a:r>
          </a:p>
          <a:p>
            <a:r>
              <a:rPr lang="hr-HR" dirty="0" smtClean="0"/>
              <a:t>https://www.youtube.com/watch?v=gh5ymIhhGlo Zeleni val – odlaganje otpada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1210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https://www.youtube.com/watch?v=244In_CpliQ - 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Zagreb; ponovno aktualna divlja odlagališta otpada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https://www.youtube.com/watch?v=oc00iMDZc3I - 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Otpad nije smeće!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Karepovac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Prošlost sanacija budućnost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https://www.youtube.com/watch?v=s_KLatt7-Fs -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Otpad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smeće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-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Animirani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0145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https://www.youtube.com/watch?v=QUzbQEZTSlk – Uređaj za pročišćavanje otpadnih voda Karlovac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139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https://www.youtube.com/watch?v=64VLTtzMYMs -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SBtv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Vijesti - Onečišćenje zraka Slavonski Brod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https://www.who.int/health-topics/air-pollution#tab=tab_1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https://waqi.info/ - Indeks kvalitete zraka u stvarnom vremenu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94720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Striking Aerial Images Show How Deforestation Has Altered the Earth</a:t>
            </a:r>
          </a:p>
          <a:p>
            <a:r>
              <a:rPr lang="hr-HR" dirty="0" smtClean="0"/>
              <a:t> https://www.ecowatch.com/6-striking-aerial-images-show-how-deforestation-has-altered-the-earth-1882004620.html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 Amazon Deforestation from Above</a:t>
            </a:r>
          </a:p>
          <a:p>
            <a:r>
              <a:rPr lang="hr-HR" dirty="0" smtClean="0"/>
              <a:t>https://earthobservatory.nasa.gov/images/145988/tracking-amazon-deforestation-from-above</a:t>
            </a:r>
          </a:p>
          <a:p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 Sense of Amazon Deforestation Patterns</a:t>
            </a:r>
          </a:p>
          <a:p>
            <a:r>
              <a:rPr lang="hr-HR" dirty="0" smtClean="0"/>
              <a:t>https://earthobservatory.nasa.gov/images/145888/making-sense-of-amazon-deforestation-patterns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6202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https://www.biom.hr/vijesti/dinara-back-to-life-projekt-zastite-prirode-i-bioraznolikosti-dinarskih-pasnjaka/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D5140-D560-4D10-9D82-0ED458D6DF8C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6220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4.9.2020.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 descr="GEA-2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Očuvanje </a:t>
            </a:r>
            <a:r>
              <a:rPr lang="hr-HR" dirty="0"/>
              <a:t>okoliša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Priroda nije neiscrpna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Smanjenje </a:t>
            </a:r>
            <a:r>
              <a:rPr lang="hr-HR" dirty="0" err="1" smtClean="0"/>
              <a:t>bioraznolikosti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890664" cy="3030985"/>
          </a:xfrm>
        </p:spPr>
        <p:txBody>
          <a:bodyPr/>
          <a:lstStyle/>
          <a:p>
            <a:r>
              <a:rPr lang="hr-HR" dirty="0"/>
              <a:t>potiskivanje divljih životinja zbog potrebe za pašnjacima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638968"/>
            <a:ext cx="5056565" cy="28803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586095"/>
            <a:ext cx="4192469" cy="29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61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Smanjenje </a:t>
            </a:r>
            <a:r>
              <a:rPr lang="hr-HR" dirty="0" err="1"/>
              <a:t>bioraznolikosti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563637"/>
            <a:ext cx="2232248" cy="3030985"/>
          </a:xfrm>
        </p:spPr>
        <p:txBody>
          <a:bodyPr>
            <a:normAutofit lnSpcReduction="10000"/>
          </a:bodyPr>
          <a:lstStyle/>
          <a:p>
            <a:r>
              <a:rPr lang="hr-HR" sz="2800" dirty="0" smtClean="0"/>
              <a:t>Izgradnja naselja i prometnica</a:t>
            </a:r>
          </a:p>
          <a:p>
            <a:endParaRPr lang="hr-HR" sz="2800" dirty="0" smtClean="0"/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r>
              <a:rPr lang="hr-HR" sz="1400" i="1" dirty="0"/>
              <a:t>*</a:t>
            </a:r>
            <a:r>
              <a:rPr lang="hr-HR" sz="1400" i="1" dirty="0" smtClean="0"/>
              <a:t>Satelitska </a:t>
            </a:r>
            <a:r>
              <a:rPr lang="hr-HR" sz="1400" i="1" dirty="0"/>
              <a:t>snimka Central parka https://imgur.com/gallery/f8Ly9Uo</a:t>
            </a:r>
          </a:p>
        </p:txBody>
      </p:sp>
      <p:pic>
        <p:nvPicPr>
          <p:cNvPr id="1026" name="Picture 2" descr="https://i.imgur.com/f8Ly9U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63637"/>
            <a:ext cx="6408712" cy="30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2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42875" y="1059954"/>
            <a:ext cx="9001125" cy="647700"/>
          </a:xfrm>
        </p:spPr>
        <p:txBody>
          <a:bodyPr>
            <a:noAutofit/>
          </a:bodyPr>
          <a:lstStyle/>
          <a:p>
            <a:r>
              <a:rPr lang="hr-HR" sz="2800" dirty="0" smtClean="0"/>
              <a:t>Očuvanje prirodne raznolikosti </a:t>
            </a:r>
            <a:br>
              <a:rPr lang="hr-HR" sz="2800" dirty="0" smtClean="0"/>
            </a:br>
            <a:r>
              <a:rPr lang="hr-HR" sz="2800" dirty="0" smtClean="0"/>
              <a:t>- osnivanje </a:t>
            </a:r>
            <a:r>
              <a:rPr lang="hr-HR" sz="2800" dirty="0"/>
              <a:t>zaštićenih područja</a:t>
            </a:r>
            <a:br>
              <a:rPr lang="hr-HR" sz="2800" dirty="0"/>
            </a:br>
            <a:endParaRPr lang="hr-HR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400" b="-1"/>
          <a:stretch/>
        </p:blipFill>
        <p:spPr bwMode="auto">
          <a:xfrm>
            <a:off x="107504" y="1563638"/>
            <a:ext cx="4336267" cy="320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471"/>
          <a:stretch/>
        </p:blipFill>
        <p:spPr bwMode="auto">
          <a:xfrm>
            <a:off x="4514166" y="1622171"/>
            <a:ext cx="4268537" cy="31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770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Misli na svijet, čuvaj svoj kraj!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962672" cy="303098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/>
              <a:t>Razvrstaj otpad!</a:t>
            </a:r>
          </a:p>
          <a:p>
            <a:pPr>
              <a:lnSpc>
                <a:spcPct val="150000"/>
              </a:lnSpc>
            </a:pPr>
            <a:r>
              <a:rPr lang="hr-HR"/>
              <a:t>Recikliraj!</a:t>
            </a:r>
          </a:p>
          <a:p>
            <a:pPr>
              <a:lnSpc>
                <a:spcPct val="150000"/>
              </a:lnSpc>
            </a:pPr>
            <a:r>
              <a:rPr lang="hr-HR"/>
              <a:t>Čuvaj okoliš!!</a:t>
            </a:r>
            <a:endParaRPr lang="hr-H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6899" y="1512266"/>
            <a:ext cx="51149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478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03598"/>
            <a:ext cx="2530624" cy="3391024"/>
          </a:xfrm>
        </p:spPr>
        <p:txBody>
          <a:bodyPr/>
          <a:lstStyle/>
          <a:p>
            <a:r>
              <a:rPr lang="hr-HR" dirty="0" smtClean="0"/>
              <a:t>Čuvajući svoj kraj, čuvamo i djelić planeta Zemlje!</a:t>
            </a:r>
            <a:endParaRPr lang="hr-HR" dirty="0"/>
          </a:p>
        </p:txBody>
      </p:sp>
      <p:pic>
        <p:nvPicPr>
          <p:cNvPr id="4" name="Picture 2" descr="C:\Users\Svjetlana\Documents\školska knjiga\ppt predlosci i slike\originali\004_BXP46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843558"/>
            <a:ext cx="5626968" cy="3810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62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Koje dvije velike opasnosti dana prijete okolišu?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Onečišćenje i smanjenje </a:t>
            </a:r>
            <a:r>
              <a:rPr lang="hr-HR" dirty="0" err="1" smtClean="0">
                <a:solidFill>
                  <a:srgbClr val="FF0000"/>
                </a:solidFill>
              </a:rPr>
              <a:t>bioraznolikosti</a:t>
            </a:r>
            <a:r>
              <a:rPr lang="hr-HR" dirty="0" smtClean="0">
                <a:solidFill>
                  <a:srgbClr val="FF0000"/>
                </a:solidFill>
              </a:rPr>
              <a:t>.</a:t>
            </a:r>
          </a:p>
          <a:p>
            <a:r>
              <a:rPr lang="hr-HR" dirty="0" smtClean="0"/>
              <a:t>Koje ljudske aktivnosti uzrokuju smanjenje </a:t>
            </a:r>
            <a:r>
              <a:rPr lang="hr-HR" dirty="0" err="1" smtClean="0"/>
              <a:t>bioraznolikosti</a:t>
            </a:r>
            <a:r>
              <a:rPr lang="hr-HR" dirty="0" smtClean="0"/>
              <a:t>?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Gradnja naselja, krčenje šuma, širenje obradivih površina.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0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71550"/>
            <a:ext cx="4690864" cy="4371950"/>
          </a:xfrm>
        </p:spPr>
        <p:txBody>
          <a:bodyPr>
            <a:noAutofit/>
          </a:bodyPr>
          <a:lstStyle/>
          <a:p>
            <a:r>
              <a:rPr lang="hr-HR" sz="2550" dirty="0" smtClean="0"/>
              <a:t>Do koje vrste onečišćenja je došlo na fotografiji?</a:t>
            </a:r>
          </a:p>
          <a:p>
            <a:r>
              <a:rPr lang="hr-HR" sz="2550" dirty="0" smtClean="0">
                <a:solidFill>
                  <a:srgbClr val="FF0000"/>
                </a:solidFill>
              </a:rPr>
              <a:t>Onečišćenje tla i voda.</a:t>
            </a:r>
          </a:p>
          <a:p>
            <a:r>
              <a:rPr lang="hr-HR" sz="2550" dirty="0" smtClean="0"/>
              <a:t>Koji je uzrok tom onečišćenju?</a:t>
            </a:r>
          </a:p>
          <a:p>
            <a:r>
              <a:rPr lang="hr-HR" sz="2550" dirty="0" smtClean="0">
                <a:solidFill>
                  <a:srgbClr val="FF0000"/>
                </a:solidFill>
              </a:rPr>
              <a:t>Odbačen otpad, divlja odlagališta.</a:t>
            </a:r>
          </a:p>
          <a:p>
            <a:r>
              <a:rPr lang="hr-HR" sz="2550" dirty="0" smtClean="0"/>
              <a:t>Kako bi se stanje tog dijela okoliša moglo poboljšati?</a:t>
            </a:r>
          </a:p>
          <a:p>
            <a:r>
              <a:rPr lang="hr-HR" sz="2550" dirty="0" smtClean="0">
                <a:solidFill>
                  <a:srgbClr val="FF0000"/>
                </a:solidFill>
              </a:rPr>
              <a:t>Recikliranje otpada, odlaganje smeća na odlagališta.</a:t>
            </a:r>
            <a:endParaRPr lang="hr-HR" sz="2550" dirty="0">
              <a:solidFill>
                <a:srgbClr val="FF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771550"/>
            <a:ext cx="3524240" cy="39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6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55"/>
          <a:stretch/>
        </p:blipFill>
        <p:spPr>
          <a:xfrm>
            <a:off x="3369633" y="2355726"/>
            <a:ext cx="2404733" cy="22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3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196" l="0" r="997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275606"/>
            <a:ext cx="2492442" cy="2448272"/>
          </a:xfrm>
          <a:prstGeom prst="rect">
            <a:avLst/>
          </a:prstGeom>
        </p:spPr>
      </p:pic>
      <p:sp>
        <p:nvSpPr>
          <p:cNvPr id="6" name="Okomiti svitak 5"/>
          <p:cNvSpPr/>
          <p:nvPr/>
        </p:nvSpPr>
        <p:spPr>
          <a:xfrm>
            <a:off x="2339752" y="843558"/>
            <a:ext cx="6696744" cy="3816424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“Kako se može kupiti ili prodati nebo i toplina zemlje? Ta ideja nam je strana. Ako mi ne posjedujemo svježinu zraka i bistrinu vode, kako vi to možete kupiti? Svaki dio te zemlje svet je za moj narod. Svaka sjajna borova iglica, svaka pješčana obala, svaka magla u tamnoj šumi, svaki kukac sveti su u pamćenju i iskustvu mog naroda. “Sokovi koji kolaju kroz drveće nose sjećanje na crvenog čovjeka. Mi smo dio zemlje i ona je dio nas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.”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6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Ekologija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563637"/>
            <a:ext cx="3384376" cy="3456385"/>
          </a:xfrm>
        </p:spPr>
        <p:txBody>
          <a:bodyPr>
            <a:normAutofit/>
          </a:bodyPr>
          <a:lstStyle/>
          <a:p>
            <a:r>
              <a:rPr lang="hr-HR" sz="2550" dirty="0" smtClean="0"/>
              <a:t>Znanost </a:t>
            </a:r>
            <a:r>
              <a:rPr lang="hr-HR" sz="2550" dirty="0"/>
              <a:t>koja istražuje međusobne odnose nežive tvari i živih bića, uključujući i ljude u </a:t>
            </a:r>
            <a:r>
              <a:rPr lang="hr-HR" sz="2550" dirty="0" smtClean="0"/>
              <a:t>okolišu</a:t>
            </a:r>
          </a:p>
          <a:p>
            <a:r>
              <a:rPr lang="hr-HR" sz="2550" dirty="0"/>
              <a:t>Hranidbeni lanci – Zemlja je “jedinstven organizam</a:t>
            </a:r>
            <a:r>
              <a:rPr lang="hr-HR" sz="2550" dirty="0" smtClean="0"/>
              <a:t>”!</a:t>
            </a:r>
            <a:endParaRPr lang="hr-HR" sz="255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63637"/>
            <a:ext cx="5147406" cy="293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Svjetlana\AppData\Local\Microsoft\Windows\Temporary Internet Files\Content.IE5\FYPQ27PJ\MC900029959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74941" y="2037116"/>
            <a:ext cx="1271953" cy="1018811"/>
          </a:xfrm>
          <a:prstGeom prst="rect">
            <a:avLst/>
          </a:prstGeom>
          <a:noFill/>
        </p:spPr>
      </p:pic>
      <p:pic>
        <p:nvPicPr>
          <p:cNvPr id="6" name="Picture 8" descr="C:\Users\Svjetlana\AppData\Local\Microsoft\Windows\Temporary Internet Files\Content.IE5\Z0S938IK\MC90044139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0496" y="2613889"/>
            <a:ext cx="1358184" cy="1271491"/>
          </a:xfrm>
          <a:prstGeom prst="rect">
            <a:avLst/>
          </a:prstGeom>
          <a:noFill/>
        </p:spPr>
      </p:pic>
      <p:pic>
        <p:nvPicPr>
          <p:cNvPr id="7" name="Picture 9" descr="C:\Users\Svjetlana\AppData\Local\Microsoft\Windows\Temporary Internet Files\Content.IE5\T32GWRZ0\MC900053159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12419" y="3962503"/>
            <a:ext cx="826407" cy="409447"/>
          </a:xfrm>
          <a:prstGeom prst="rect">
            <a:avLst/>
          </a:prstGeom>
          <a:noFill/>
        </p:spPr>
      </p:pic>
      <p:pic>
        <p:nvPicPr>
          <p:cNvPr id="8" name="Picture 11" descr="C:\Users\Svjetlana\AppData\Local\Microsoft\Windows\Temporary Internet Files\Content.IE5\FYPQ27PJ\MC90044161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3774" y="2732653"/>
            <a:ext cx="866932" cy="839840"/>
          </a:xfrm>
          <a:prstGeom prst="rect">
            <a:avLst/>
          </a:prstGeom>
          <a:noFill/>
        </p:spPr>
      </p:pic>
      <p:cxnSp>
        <p:nvCxnSpPr>
          <p:cNvPr id="9" name="Straight Arrow Connector 15"/>
          <p:cNvCxnSpPr/>
          <p:nvPr/>
        </p:nvCxnSpPr>
        <p:spPr>
          <a:xfrm flipH="1">
            <a:off x="5165115" y="2465247"/>
            <a:ext cx="275146" cy="1625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6"/>
          <p:cNvCxnSpPr/>
          <p:nvPr/>
        </p:nvCxnSpPr>
        <p:spPr>
          <a:xfrm>
            <a:off x="4731617" y="4086184"/>
            <a:ext cx="848495" cy="2857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8"/>
          <p:cNvCxnSpPr/>
          <p:nvPr/>
        </p:nvCxnSpPr>
        <p:spPr>
          <a:xfrm flipV="1">
            <a:off x="6946894" y="3842243"/>
            <a:ext cx="766548" cy="3249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0"/>
          <p:cNvCxnSpPr/>
          <p:nvPr/>
        </p:nvCxnSpPr>
        <p:spPr>
          <a:xfrm flipH="1" flipV="1">
            <a:off x="6948264" y="2627797"/>
            <a:ext cx="643271" cy="1872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49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 smtClean="0"/>
              <a:t>Kako čovjek mijenja okoliš?</a:t>
            </a:r>
            <a:endParaRPr lang="hr-HR" dirty="0"/>
          </a:p>
        </p:txBody>
      </p:sp>
      <p:pic>
        <p:nvPicPr>
          <p:cNvPr id="4" name="Picture 2" descr="C:\Users\Svjetlana\Documents\školska knjiga\ppt predlosci i slike\smanjene\038_sh16566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516" y="1416154"/>
            <a:ext cx="4907284" cy="3286128"/>
          </a:xfrm>
          <a:prstGeom prst="rect">
            <a:avLst/>
          </a:prstGeom>
          <a:noFill/>
        </p:spPr>
      </p:pic>
      <p:pic>
        <p:nvPicPr>
          <p:cNvPr id="5" name="Picture 3" descr="C:\Users\Svjetlana\Documents\školska knjiga\ppt predlosci i slike\smanjene\034_sh425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202" y="1416154"/>
            <a:ext cx="2808312" cy="3547341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2627784" y="4004981"/>
            <a:ext cx="2530624" cy="5107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Porast naselja, razvoj gospodarstva…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98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15566"/>
            <a:ext cx="2530624" cy="3679056"/>
          </a:xfrm>
        </p:spPr>
        <p:txBody>
          <a:bodyPr/>
          <a:lstStyle/>
          <a:p>
            <a:r>
              <a:rPr lang="hr-HR" dirty="0"/>
              <a:t>…sve veća količina otpada!</a:t>
            </a:r>
          </a:p>
        </p:txBody>
      </p:sp>
      <p:pic>
        <p:nvPicPr>
          <p:cNvPr id="4" name="Picture 3" descr="C:\Users\Svjetlana\Documents\školska knjiga\ppt predlosci i slike\smanjene\026_31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87774"/>
            <a:ext cx="3024336" cy="1996262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/>
          <a:srcRect r="34256"/>
          <a:stretch/>
        </p:blipFill>
        <p:spPr>
          <a:xfrm>
            <a:off x="480100" y="2796133"/>
            <a:ext cx="5081756" cy="20078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/>
          <a:srcRect l="67395"/>
          <a:stretch/>
        </p:blipFill>
        <p:spPr>
          <a:xfrm>
            <a:off x="6156176" y="740482"/>
            <a:ext cx="2520280" cy="200786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2109" y="825399"/>
            <a:ext cx="2871815" cy="18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50404"/>
            <a:ext cx="8229600" cy="713234"/>
          </a:xfrm>
        </p:spPr>
        <p:txBody>
          <a:bodyPr>
            <a:noAutofit/>
          </a:bodyPr>
          <a:lstStyle/>
          <a:p>
            <a:r>
              <a:rPr lang="hr-HR" sz="3200" dirty="0"/>
              <a:t>Glavni izvori onečišćenja;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b="1" dirty="0" smtClean="0"/>
              <a:t>onečišćenje </a:t>
            </a:r>
            <a:r>
              <a:rPr lang="hr-HR" sz="3200" b="1" dirty="0"/>
              <a:t>tla i vode u podzemlju</a:t>
            </a:r>
            <a:r>
              <a:rPr lang="hr-HR" sz="3200" dirty="0"/>
              <a:t>: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2057" y="1731593"/>
            <a:ext cx="4554743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Svjetlana\Documents\školska knjiga\ppt predlosci i slike\smanjene\026_31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319" y="1779661"/>
            <a:ext cx="3686590" cy="2433393"/>
          </a:xfrm>
          <a:prstGeom prst="rect">
            <a:avLst/>
          </a:prstGeom>
          <a:noFill/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2057" y="1666771"/>
            <a:ext cx="3859832" cy="28491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442" y="1751877"/>
            <a:ext cx="2627467" cy="2980113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305319" y="4318713"/>
            <a:ext cx="3429599" cy="3076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Odbačeni otpad i divlja odlagališta</a:t>
            </a:r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1666771"/>
            <a:ext cx="3685452" cy="2691622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4716016" y="4316903"/>
            <a:ext cx="3933655" cy="294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Prekomjerna upotreba umjetnih gnojiva</a:t>
            </a:r>
          </a:p>
        </p:txBody>
      </p:sp>
    </p:spTree>
    <p:extLst>
      <p:ext uri="{BB962C8B-B14F-4D97-AF65-F5344CB8AC3E}">
        <p14:creationId xmlns:p14="http://schemas.microsoft.com/office/powerpoint/2010/main" xmlns="" val="26192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864096"/>
          </a:xfrm>
        </p:spPr>
        <p:txBody>
          <a:bodyPr>
            <a:noAutofit/>
          </a:bodyPr>
          <a:lstStyle/>
          <a:p>
            <a:r>
              <a:rPr lang="hr-HR" sz="3200" dirty="0"/>
              <a:t>Glavni izvori onečišćenja;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b="1" dirty="0" smtClean="0"/>
              <a:t>onečišćenje </a:t>
            </a:r>
            <a:r>
              <a:rPr lang="hr-HR" sz="3200" b="1" dirty="0"/>
              <a:t>tla i vode u podzemlju</a:t>
            </a:r>
            <a:r>
              <a:rPr lang="hr-HR" sz="3200" dirty="0"/>
              <a:t>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117951"/>
            <a:ext cx="3357586" cy="247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147" y="1997522"/>
            <a:ext cx="4096693" cy="271752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2037" y="2007212"/>
            <a:ext cx="4086427" cy="2707838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5405062" y="1862599"/>
            <a:ext cx="3429599" cy="5107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Otpadne vode gradova i tvornica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251520" y="1862599"/>
            <a:ext cx="2880319" cy="5107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Intenzivan pomorski promet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026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14"/>
            <a:ext cx="8229600" cy="713234"/>
          </a:xfrm>
        </p:spPr>
        <p:txBody>
          <a:bodyPr>
            <a:noAutofit/>
          </a:bodyPr>
          <a:lstStyle/>
          <a:p>
            <a:r>
              <a:rPr lang="hr-HR" sz="3200" dirty="0"/>
              <a:t>Glavni izvori onečišćenja;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b="1" dirty="0" smtClean="0"/>
              <a:t>onečišćenje </a:t>
            </a:r>
            <a:r>
              <a:rPr lang="hr-HR" sz="3200" b="1" dirty="0"/>
              <a:t>zraka</a:t>
            </a:r>
            <a:r>
              <a:rPr lang="hr-HR" sz="3200" dirty="0"/>
              <a:t>:</a:t>
            </a:r>
          </a:p>
        </p:txBody>
      </p:sp>
      <p:pic>
        <p:nvPicPr>
          <p:cNvPr id="4" name="Picture 4" descr="C:\Users\Svjetlana\Documents\školska knjiga\ppt predlosci i slike\smanjene\026_sh637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052" y="1440236"/>
            <a:ext cx="2386608" cy="357991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05720"/>
            <a:ext cx="4320480" cy="319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r="7362"/>
          <a:stretch/>
        </p:blipFill>
        <p:spPr bwMode="auto">
          <a:xfrm>
            <a:off x="5004048" y="1946498"/>
            <a:ext cx="403244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avokutnik 6"/>
          <p:cNvSpPr/>
          <p:nvPr/>
        </p:nvSpPr>
        <p:spPr>
          <a:xfrm>
            <a:off x="139914" y="1707654"/>
            <a:ext cx="3744416" cy="7132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Veliki gradovi s gustim automobilskim prometom i golemom industrijom.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54018" y="2525630"/>
            <a:ext cx="2113726" cy="7132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https://waqi.info/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612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43559"/>
            <a:ext cx="8229600" cy="792087"/>
          </a:xfrm>
        </p:spPr>
        <p:txBody>
          <a:bodyPr>
            <a:noAutofit/>
          </a:bodyPr>
          <a:lstStyle/>
          <a:p>
            <a:pPr algn="l"/>
            <a:r>
              <a:rPr lang="hr-HR" sz="3200" dirty="0"/>
              <a:t>Smanjenje prirodne raznolikosti </a:t>
            </a:r>
            <a:r>
              <a:rPr lang="hr-HR" sz="3200" dirty="0">
                <a:sym typeface="Wingdings" pitchFamily="2" charset="2"/>
              </a:rPr>
              <a:t> poremećaj prirodne ravnoteže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7694"/>
            <a:ext cx="3034680" cy="2592288"/>
          </a:xfrm>
        </p:spPr>
        <p:txBody>
          <a:bodyPr/>
          <a:lstStyle/>
          <a:p>
            <a:r>
              <a:rPr lang="hr-HR" dirty="0" smtClean="0"/>
              <a:t>Pretvaranje šume u obradivu površinu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47209"/>
            <a:ext cx="5248672" cy="299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308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563</Words>
  <Application>Microsoft Office PowerPoint</Application>
  <PresentationFormat>On-screen Show (16:9)</PresentationFormat>
  <Paragraphs>90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Očuvanje okoliša</vt:lpstr>
      <vt:lpstr>Slide 2</vt:lpstr>
      <vt:lpstr>Ekologija</vt:lpstr>
      <vt:lpstr>Kako čovjek mijenja okoliš?</vt:lpstr>
      <vt:lpstr>Slide 5</vt:lpstr>
      <vt:lpstr>Glavni izvori onečišćenja;  onečišćenje tla i vode u podzemlju:</vt:lpstr>
      <vt:lpstr>Glavni izvori onečišćenja;  onečišćenje tla i vode u podzemlju:</vt:lpstr>
      <vt:lpstr>Glavni izvori onečišćenja;  onečišćenje zraka:</vt:lpstr>
      <vt:lpstr>Smanjenje prirodne raznolikosti  poremećaj prirodne ravnoteže</vt:lpstr>
      <vt:lpstr>Smanjenje bioraznolikosti</vt:lpstr>
      <vt:lpstr>Smanjenje bioraznolikosti</vt:lpstr>
      <vt:lpstr>Očuvanje prirodne raznolikosti  - osnivanje zaštićenih područja </vt:lpstr>
      <vt:lpstr>Misli na svijet, čuvaj svoj kraj!</vt:lpstr>
      <vt:lpstr>Slide 14</vt:lpstr>
      <vt:lpstr>Ponavljanje</vt:lpstr>
      <vt:lpstr>Slide 16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sbakar</cp:lastModifiedBy>
  <cp:revision>33</cp:revision>
  <dcterms:created xsi:type="dcterms:W3CDTF">2019-03-27T12:00:31Z</dcterms:created>
  <dcterms:modified xsi:type="dcterms:W3CDTF">2020-09-04T13:06:07Z</dcterms:modified>
</cp:coreProperties>
</file>